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2" r:id="rId3"/>
    <p:sldId id="283" r:id="rId4"/>
    <p:sldId id="257" r:id="rId5"/>
    <p:sldId id="258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3B01A-4454-C442-A6BA-C8F4638AE68C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944A-8071-D04A-9CCF-BF60CC3A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CDAFA-B6A4-874E-B4AE-448C55F136A0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7988-33C9-E64D-9368-7299238C27DA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EF46E-0DEE-4149-90B8-D706BD6CE64F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44B19-E76E-6D42-A914-F8468FD1B289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35CEF-BD13-6145-9E4C-0C8036316DC2}" type="slidenum">
              <a:rPr lang="en-US"/>
              <a:pPr/>
              <a:t>17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9CB91-B966-F747-8C7C-B069DACCBEEF}" type="slidenum">
              <a:rPr lang="en-US"/>
              <a:pPr/>
              <a:t>18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9317F-6BCB-144F-BE74-B29099424B6D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3A811-1C90-F44A-A617-961634F6ECA2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74B53-F00E-024F-BB60-28F40A1809D7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DF0C5-CAE8-D144-A4A1-9BA848D42FA8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EA8A2-CCF0-C840-A102-FAD75F4BF1B5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A7359-8283-FC43-9698-546E817CF121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D6AD0-5A18-5640-8418-8EA9A6F491CF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858DD-48B6-7240-B0BC-61B88AC913DD}" type="slidenum">
              <a:rPr lang="en-US"/>
              <a:pPr/>
              <a:t>13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D3A722-061D-E24E-B299-17F4713EE314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F7AC28-E360-5A4B-B2E3-57D6D27BBA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Africa and Southwest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Combo, emphasizing North Africa</a:t>
            </a:r>
          </a:p>
          <a:p>
            <a:r>
              <a:rPr lang="en-US" dirty="0" smtClean="0"/>
              <a:t>Economic and Cultural Geography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Resources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Oil is the major resource in this region.  </a:t>
            </a:r>
          </a:p>
          <a:p>
            <a:r>
              <a:rPr lang="en-US"/>
              <a:t>Many countries in this region are members of OPEC (Organization of Petroleum Exporting Countries).</a:t>
            </a:r>
          </a:p>
          <a:p>
            <a:r>
              <a:rPr lang="en-US"/>
              <a:t>OPEC sets the price and production of oil and has members all over the world.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Countries With Oil</a:t>
            </a:r>
          </a:p>
        </p:txBody>
      </p:sp>
      <p:graphicFrame>
        <p:nvGraphicFramePr>
          <p:cNvPr id="37924" name="Group 36"/>
          <p:cNvGraphicFramePr>
            <a:graphicFrameLocks noGrp="1"/>
          </p:cNvGraphicFramePr>
          <p:nvPr/>
        </p:nvGraphicFramePr>
        <p:xfrm>
          <a:off x="1143000" y="2286000"/>
          <a:ext cx="6858000" cy="3983735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Countries with oil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Countries that have very little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Saudi Arabia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UAE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Kuwait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Qatar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Libya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Israel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Turkey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Jordan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Lebanon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Syria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Morocco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Afghanistan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and Negative</a:t>
            </a:r>
          </a:p>
        </p:txBody>
      </p:sp>
      <p:graphicFrame>
        <p:nvGraphicFramePr>
          <p:cNvPr id="3894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79487"/>
              </p:ext>
            </p:extLst>
          </p:nvPr>
        </p:nvGraphicFramePr>
        <p:xfrm>
          <a:off x="1143000" y="2133600"/>
          <a:ext cx="7086600" cy="3627438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+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-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1.  Oil is valuable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2.  Oil money is used to build infrastructure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3.  People have a high GDP per capita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Oil fluctuates on the world market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Oil will run out eventually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Activity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This region is highly </a:t>
            </a:r>
            <a:r>
              <a:rPr lang="en-US" sz="2800" dirty="0" smtClean="0"/>
              <a:t>dependent </a:t>
            </a:r>
            <a:r>
              <a:rPr lang="en-US" sz="2800" dirty="0"/>
              <a:t>on primary economic activity.</a:t>
            </a:r>
          </a:p>
          <a:p>
            <a:pPr marL="929640" lvl="1" indent="-609600">
              <a:buFontTx/>
              <a:buAutoNum type="alphaUcPeriod"/>
            </a:pPr>
            <a:r>
              <a:rPr lang="en-US" sz="2500" dirty="0"/>
              <a:t>Oil drilling</a:t>
            </a:r>
          </a:p>
          <a:p>
            <a:pPr marL="929640" lvl="1" indent="-609600">
              <a:buFontTx/>
              <a:buAutoNum type="alphaUcPeriod"/>
            </a:pPr>
            <a:r>
              <a:rPr lang="en-US" sz="2500" dirty="0"/>
              <a:t>Agriculture </a:t>
            </a:r>
            <a:endParaRPr lang="en-US" sz="2500" dirty="0"/>
          </a:p>
          <a:p>
            <a:pPr marL="929640" lvl="1" indent="-609600">
              <a:buFontTx/>
              <a:buAutoNum type="alphaUcPeriod"/>
            </a:pPr>
            <a:r>
              <a:rPr lang="en-US" sz="2500" dirty="0" smtClean="0"/>
              <a:t>Pastoralism 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Guest Workers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Countries with oil have small populations. </a:t>
            </a:r>
            <a:r>
              <a:rPr lang="en-US" dirty="0"/>
              <a:t>L</a:t>
            </a:r>
            <a:r>
              <a:rPr lang="en-US" dirty="0" smtClean="0"/>
              <a:t>abor </a:t>
            </a:r>
            <a:r>
              <a:rPr lang="en-US" dirty="0"/>
              <a:t>shortage is filled by guest workers from south and east Asian </a:t>
            </a:r>
            <a:r>
              <a:rPr lang="en-US" dirty="0" smtClean="0"/>
              <a:t>countries.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146" y="3482384"/>
            <a:ext cx="4454312" cy="296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Aswan High Dam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marL="609600" indent="-609600"/>
            <a:r>
              <a:rPr lang="en-US" dirty="0"/>
              <a:t>The Aswan High Dam on the Nile River was completed in 1970.  The dam was built to: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Stop seasonal flooding on the Nile River.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Provide hydroelectric power for Egypt.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Provide a steady source of water for irrigation.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s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712788"/>
            <a:ext cx="5716587" cy="543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Tourism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Some countries in this region make money from </a:t>
            </a:r>
            <a:r>
              <a:rPr lang="en-US" dirty="0" smtClean="0"/>
              <a:t>tourism: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Egypt </a:t>
            </a:r>
            <a:r>
              <a:rPr lang="en-US" dirty="0"/>
              <a:t>to see the pyramids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Jerusalem </a:t>
            </a:r>
            <a:r>
              <a:rPr lang="en-US" dirty="0"/>
              <a:t>to see holy sites (Dome of the Rock, Western </a:t>
            </a:r>
            <a:r>
              <a:rPr lang="en-US" dirty="0" smtClean="0"/>
              <a:t>Wall)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People </a:t>
            </a:r>
            <a:r>
              <a:rPr lang="en-US" dirty="0"/>
              <a:t>visit Mecca (The Hajj)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Developed or Developing?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8001000" cy="1143000"/>
          </a:xfrm>
        </p:spPr>
        <p:txBody>
          <a:bodyPr/>
          <a:lstStyle/>
          <a:p>
            <a:r>
              <a:rPr lang="en-US"/>
              <a:t>This region has a wide range of per capita income and levels of development.</a:t>
            </a:r>
          </a:p>
        </p:txBody>
      </p:sp>
      <p:graphicFrame>
        <p:nvGraphicFramePr>
          <p:cNvPr id="23581" name="Group 29"/>
          <p:cNvGraphicFramePr>
            <a:graphicFrameLocks noGrp="1"/>
          </p:cNvGraphicFramePr>
          <p:nvPr/>
        </p:nvGraphicFramePr>
        <p:xfrm>
          <a:off x="1143000" y="3343275"/>
          <a:ext cx="6858000" cy="2877311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High GDP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Low GDP Per Capita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Israel - 26,600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Saudi Arabia - 19,800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UAE - 37,000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Qatar - 87,000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Kuwait - 55,900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Iraq - 3,700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Iran - 11,700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Lebanon - 10,300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Syria - 4,700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Arabian Peninsula:  Human Geography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ISLAM!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Founded in Mecca</a:t>
            </a:r>
          </a:p>
          <a:p>
            <a:r>
              <a:rPr lang="en-US" dirty="0" smtClean="0"/>
              <a:t>Based on teachings of </a:t>
            </a:r>
            <a:r>
              <a:rPr lang="en-US" dirty="0" smtClean="0"/>
              <a:t>Muhammad </a:t>
            </a:r>
            <a:r>
              <a:rPr lang="en-US" dirty="0" smtClean="0"/>
              <a:t>in the </a:t>
            </a:r>
            <a:r>
              <a:rPr lang="en-US" dirty="0" smtClean="0"/>
              <a:t>Koran (Qur'an)</a:t>
            </a:r>
            <a:endParaRPr lang="en-US" dirty="0" smtClean="0"/>
          </a:p>
          <a:p>
            <a:r>
              <a:rPr lang="en-US" dirty="0" smtClean="0"/>
              <a:t>The Five Pillars</a:t>
            </a:r>
          </a:p>
          <a:p>
            <a:pPr lvl="1"/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Prayer</a:t>
            </a:r>
          </a:p>
          <a:p>
            <a:pPr lvl="1"/>
            <a:r>
              <a:rPr lang="en-US" dirty="0" smtClean="0"/>
              <a:t>Charity</a:t>
            </a:r>
          </a:p>
          <a:p>
            <a:pPr lvl="1"/>
            <a:r>
              <a:rPr lang="en-US" dirty="0" smtClean="0"/>
              <a:t>Fasting</a:t>
            </a:r>
          </a:p>
          <a:p>
            <a:pPr lvl="1"/>
            <a:r>
              <a:rPr lang="en-US" dirty="0" smtClean="0"/>
              <a:t>Hajj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Theocracy</a:t>
            </a:r>
          </a:p>
          <a:p>
            <a:pPr lvl="1"/>
            <a:r>
              <a:rPr lang="en-US" dirty="0" smtClean="0"/>
              <a:t>Many of the </a:t>
            </a:r>
            <a:r>
              <a:rPr lang="en-US" dirty="0" smtClean="0"/>
              <a:t>governments linked </a:t>
            </a:r>
            <a:r>
              <a:rPr lang="en-US" dirty="0" smtClean="0"/>
              <a:t>to a specific </a:t>
            </a:r>
            <a:r>
              <a:rPr lang="en-US" dirty="0" smtClean="0"/>
              <a:t>religion (Iran)</a:t>
            </a:r>
            <a:endParaRPr lang="en-US" dirty="0" smtClean="0"/>
          </a:p>
          <a:p>
            <a:pPr lvl="1"/>
            <a:r>
              <a:rPr lang="en-US" dirty="0" smtClean="0"/>
              <a:t>Religious </a:t>
            </a:r>
            <a:r>
              <a:rPr lang="en-US" dirty="0" smtClean="0"/>
              <a:t>law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79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3164" y="274638"/>
            <a:ext cx="3293635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Spread of Islam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4376077"/>
            <a:ext cx="3243818" cy="17500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Languages of SW Asia and North Africa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FG07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4935965" cy="37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FG07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1018" y="2389178"/>
            <a:ext cx="4985782" cy="416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32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Arab Countries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Some countries in the Middle East and North Africa are referred to as ‘Arab’ countries because the dominant ethnic group is Arab and the major language is Arabic.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884" y="3326480"/>
            <a:ext cx="4636164" cy="327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Arab Countries</a:t>
            </a:r>
          </a:p>
        </p:txBody>
      </p:sp>
      <p:graphicFrame>
        <p:nvGraphicFramePr>
          <p:cNvPr id="25624" name="Group 24"/>
          <p:cNvGraphicFramePr>
            <a:graphicFrameLocks noGrp="1"/>
          </p:cNvGraphicFramePr>
          <p:nvPr/>
        </p:nvGraphicFramePr>
        <p:xfrm>
          <a:off x="1219200" y="2209800"/>
          <a:ext cx="6858000" cy="391668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Arab Countries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Non-Arab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Saudi Arabia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Oman, UAE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Yemen, Qatar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Syria, Bahrain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Iraq, Jordan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North 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Israel (Jewish)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Turkey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Iran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Nomadic Lifestyles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people in North Africa and the Middle East still live a nomadic lifestyle.  Nomads live on the Arabian peninsula and in the Sahara Desert.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44" y="4021320"/>
            <a:ext cx="3458788" cy="259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bedou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11175"/>
            <a:ext cx="3773488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Southwest </a:t>
            </a:r>
            <a:r>
              <a:rPr lang="en-US" dirty="0"/>
              <a:t>Asia is becoming rapidly urbanized.  People are moving into cities looking for jobs.</a:t>
            </a:r>
          </a:p>
          <a:p>
            <a:r>
              <a:rPr lang="en-US" dirty="0"/>
              <a:t>Urban areas </a:t>
            </a:r>
            <a:r>
              <a:rPr lang="en-US" dirty="0" smtClean="0"/>
              <a:t>are very </a:t>
            </a:r>
            <a:r>
              <a:rPr lang="en-US" dirty="0"/>
              <a:t>modern </a:t>
            </a:r>
            <a:r>
              <a:rPr lang="en-US" dirty="0" smtClean="0"/>
              <a:t>but traditional </a:t>
            </a:r>
            <a:r>
              <a:rPr lang="en-US" dirty="0"/>
              <a:t>lifestyles in rural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125609"/>
            <a:ext cx="3529256" cy="2646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65" y="4125610"/>
            <a:ext cx="3523383" cy="264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percentage </a:t>
            </a:r>
            <a:r>
              <a:rPr lang="en-US" dirty="0" smtClean="0"/>
              <a:t>is </a:t>
            </a:r>
            <a:r>
              <a:rPr lang="en-US" dirty="0"/>
              <a:t>under 15 years old.</a:t>
            </a:r>
          </a:p>
          <a:p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is unevenly distributed. </a:t>
            </a:r>
            <a:r>
              <a:rPr lang="en-US" dirty="0" smtClean="0"/>
              <a:t>Large </a:t>
            </a:r>
            <a:r>
              <a:rPr lang="en-US" dirty="0"/>
              <a:t>cities are located on the coasts.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08" y="3686203"/>
            <a:ext cx="4552462" cy="317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72</TotalTime>
  <Words>512</Words>
  <Application>Microsoft Macintosh PowerPoint</Application>
  <PresentationFormat>On-screen Show (4:3)</PresentationFormat>
  <Paragraphs>113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North Africa and Southwest Asia</vt:lpstr>
      <vt:lpstr>The Arabian Peninsula:  Human Geography</vt:lpstr>
      <vt:lpstr>Spread of Islam</vt:lpstr>
      <vt:lpstr>Arab Countries</vt:lpstr>
      <vt:lpstr>Arab Countries</vt:lpstr>
      <vt:lpstr>Nomadic Lifestyles</vt:lpstr>
      <vt:lpstr>PowerPoint Presentation</vt:lpstr>
      <vt:lpstr>Population</vt:lpstr>
      <vt:lpstr>Population</vt:lpstr>
      <vt:lpstr>Natural Resources</vt:lpstr>
      <vt:lpstr>Countries With Oil</vt:lpstr>
      <vt:lpstr>Positive and Negative</vt:lpstr>
      <vt:lpstr>Economic Activity</vt:lpstr>
      <vt:lpstr>Guest Workers</vt:lpstr>
      <vt:lpstr>Aswan High Dam</vt:lpstr>
      <vt:lpstr>PowerPoint Presentation</vt:lpstr>
      <vt:lpstr>Tourism</vt:lpstr>
      <vt:lpstr>Developed or Developing?</vt:lpstr>
    </vt:vector>
  </TitlesOfParts>
  <Company>killeen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Africa and Southwest Asia</dc:title>
  <dc:creator>Larsen, Sarah</dc:creator>
  <cp:lastModifiedBy>Ryan, Amy</cp:lastModifiedBy>
  <cp:revision>4</cp:revision>
  <dcterms:created xsi:type="dcterms:W3CDTF">2012-01-19T01:05:41Z</dcterms:created>
  <dcterms:modified xsi:type="dcterms:W3CDTF">2013-01-09T16:02:27Z</dcterms:modified>
</cp:coreProperties>
</file>